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8"/>
  </p:notesMasterIdLst>
  <p:sldIdLst>
    <p:sldId id="454" r:id="rId3"/>
    <p:sldId id="802" r:id="rId4"/>
    <p:sldId id="808" r:id="rId5"/>
    <p:sldId id="1118" r:id="rId6"/>
    <p:sldId id="1132" r:id="rId7"/>
    <p:sldId id="1120" r:id="rId8"/>
    <p:sldId id="1121" r:id="rId9"/>
    <p:sldId id="1119" r:id="rId10"/>
    <p:sldId id="1122" r:id="rId11"/>
    <p:sldId id="803" r:id="rId12"/>
    <p:sldId id="1134" r:id="rId13"/>
    <p:sldId id="1124" r:id="rId14"/>
    <p:sldId id="1108" r:id="rId15"/>
    <p:sldId id="812" r:id="rId16"/>
    <p:sldId id="7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034" autoAdjust="0"/>
  </p:normalViewPr>
  <p:slideViewPr>
    <p:cSldViewPr snapToGrid="0">
      <p:cViewPr varScale="1">
        <p:scale>
          <a:sx n="83" d="100"/>
          <a:sy n="83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12EE-B9D6-4FA5-9F53-5795C1DAC156}" type="datetimeFigureOut">
              <a:rPr lang="en-AU" smtClean="0"/>
              <a:t>22/12/2022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B933C-53E3-40AD-8F57-40FFEB1084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F6417-E8AF-1742-BAF1-7C1F757C9E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4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3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0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6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1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5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7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02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8356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2857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55073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50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1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31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91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8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880143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08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00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78515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76107056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13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31303381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5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94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61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297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654" y="4169139"/>
            <a:ext cx="11273046" cy="829714"/>
          </a:xfrm>
        </p:spPr>
        <p:txBody>
          <a:bodyPr/>
          <a:lstStyle/>
          <a:p>
            <a:r>
              <a:rPr lang="en-US" sz="4000" b="1" dirty="0"/>
              <a:t>Communities of Practice (CoPs): Presentation 2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38" y="1687422"/>
            <a:ext cx="7850777" cy="1644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809ED-A186-401B-8B5C-F39842AA896B}"/>
              </a:ext>
            </a:extLst>
          </p:cNvPr>
          <p:cNvSpPr/>
          <p:nvPr/>
        </p:nvSpPr>
        <p:spPr>
          <a:xfrm>
            <a:off x="286231" y="366430"/>
            <a:ext cx="9862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Professional Capabilities for a Digital World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325C9E-53C8-4925-B224-850B5D06B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1"/>
    </mc:Choice>
    <mc:Fallback>
      <p:transition spd="slow" advTm="1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CORE ELEMENTS OF CoPs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7485402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hree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key elements of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CoP: joint enterprise, mutual engagement and shared repertoires.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Members of a CoP are bound together by their collectively developed understanding of what their community is about and how they hold each other accountable to this sense of joint enterprise.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Members of a CoP interact with each other establishing norms and relationships as mutual engagement and make use of communal resources (shared repertoires) such as language, routines, sensibilities, artifacts, tools, stories and styles.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E6C3A-F303-4B30-AEB7-FA5D5D02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251" y="2362200"/>
            <a:ext cx="3700974" cy="37243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FD8F5B-4689-4213-811F-D1AB73FAD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10220"/>
      </p:ext>
    </p:extLst>
  </p:cSld>
  <p:clrMapOvr>
    <a:masterClrMapping/>
  </p:clrMapOvr>
  <p:transition advTm="75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THE VALUE OF COMMUNITY IN CoPs </a:t>
            </a: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/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highlight>
                <a:srgbClr val="00FFFF"/>
              </a:highlight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7" y="1548170"/>
            <a:ext cx="11157021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community is rarely evident when it is formed.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Value often changes over the life of the community.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CoPs as alternative learning models of performance training in corporations found the degree of trust within a CoP to be one of the most important factors for sharing tacit knowledge.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Achievement of tacit knowledge but also implicit knowledge which is passed by practice at a group level rather than a personal level.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deep </a:t>
            </a:r>
            <a:r>
              <a:rPr lang="en-US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“sense of the value of participation to the community” through the member “becoming part of the community”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(Lave &amp; Wenger, 1991, p. 111).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2821BD-30F8-47C7-93E8-D388E69E8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00381"/>
      </p:ext>
    </p:extLst>
  </p:cSld>
  <p:clrMapOvr>
    <a:masterClrMapping/>
  </p:clrMapOvr>
  <p:transition advTm="101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593765" y="1601558"/>
            <a:ext cx="8842336" cy="414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Internal Project Teams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External Project Teams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Conversation Circles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Pro Bono, Volunteer, Passion Projects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R&amp;D Community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Associations, Societies, Special Interest Groups (SIGs)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IIBA Meetups, Walk &amp; Talks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764" y="104140"/>
            <a:ext cx="1058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YOUR TOUCHPOINTS WITH CoPs AS AN ICT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PROFESSIONAL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6C9112-641F-4196-A86A-0998D1E10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6349"/>
      </p:ext>
    </p:extLst>
  </p:cSld>
  <p:clrMapOvr>
    <a:masterClrMapping/>
  </p:clrMapOvr>
  <p:transition advTm="512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HAVE WE MET OUR OBJECTIVES.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252025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Defined &amp; characterised Communities of Practice (CoPs)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the evolution of CoPs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the core components of CoPs such as shared repertoires.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Identified CoPs in industry &amp; project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Explored how CoPs will feature in your roles as ICT Professionals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Wrapped up the topic with a useful overview video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Become more knowledgeable leaving than we were arriving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BFFA9C-4ED3-4B61-A04D-9F986934D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31700"/>
      </p:ext>
    </p:extLst>
  </p:cSld>
  <p:clrMapOvr>
    <a:masterClrMapping/>
  </p:clrMapOvr>
  <p:transition advTm="15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" y="352302"/>
            <a:ext cx="1217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YOUR TAKEAWAY/S FROM CoPs.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6F9FB-C0B5-4AC5-A8B3-111C6FBCB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719837"/>
            <a:ext cx="12192000" cy="490462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C7125D-A724-471A-B5B4-4C17FAB9C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2571"/>
      </p:ext>
    </p:extLst>
  </p:cSld>
  <p:clrMapOvr>
    <a:masterClrMapping/>
  </p:clrMapOvr>
  <p:transition advTm="258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8796E-C5FB-488E-BCF3-861E4702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574" y="1683740"/>
            <a:ext cx="2038350" cy="203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438007"/>
            <a:ext cx="11542290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we will be covering</a:t>
            </a:r>
            <a:r>
              <a:rPr lang="en-AU" sz="2000" b="1" i="1" dirty="0">
                <a:highlight>
                  <a:srgbClr val="00FFFF"/>
                </a:highlight>
                <a:latin typeface="Arial" charset="0"/>
                <a:ea typeface="ＭＳ Ｐゴシック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Communities of Practice (CoPs)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Evolution from Information Systems settings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Relationship between CoPs and you as an ICT Professional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Unit Learning Objectives (ULOs).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/>
              </a:rPr>
              <a:t>Review the roles and responsibilities of ICT professionals in organisations and society from a range of perspectives such as work-life balance, mentoring and life-long learning</a:t>
            </a: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834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Arial" charset="0"/>
                <a:ea typeface="ＭＳ Ｐゴシック"/>
              </a:rPr>
              <a:t>This session’s </a:t>
            </a:r>
            <a:r>
              <a:rPr lang="en-US" sz="3600" dirty="0">
                <a:highlight>
                  <a:srgbClr val="00FFFF"/>
                </a:highlight>
                <a:latin typeface="Arial" charset="0"/>
                <a:ea typeface="ＭＳ Ｐゴシック"/>
              </a:rPr>
              <a:t>roadmap &amp; ULOs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8C23C-83F1-47A3-9DD1-0EFE4F99AA6E}"/>
              </a:ext>
            </a:extLst>
          </p:cNvPr>
          <p:cNvSpPr txBox="1"/>
          <p:nvPr/>
        </p:nvSpPr>
        <p:spPr>
          <a:xfrm>
            <a:off x="430634" y="4479865"/>
            <a:ext cx="11542290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What you need to do with this recorded presentation.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Watch, reflect and take your own notes in prep for the investigative case study.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Jot down any queries you may have on the concepts ready for the weekly LIVE catchup classes.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b="1" dirty="0">
                <a:highlight>
                  <a:srgbClr val="00FFFF"/>
                </a:highlight>
                <a:latin typeface="Arial" charset="0"/>
                <a:ea typeface="ＭＳ Ｐゴシック"/>
              </a:rPr>
              <a:t>How long will this task take.  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This task will take approx. </a:t>
            </a:r>
            <a:r>
              <a:rPr lang="en-AU" b="1" dirty="0">
                <a:solidFill>
                  <a:prstClr val="black"/>
                </a:solidFill>
                <a:latin typeface="Arial" charset="0"/>
                <a:ea typeface="ＭＳ Ｐゴシック"/>
              </a:rPr>
              <a:t>15 minutes</a:t>
            </a:r>
            <a:r>
              <a:rPr lang="en-AU" dirty="0">
                <a:solidFill>
                  <a:prstClr val="black"/>
                </a:solidFill>
                <a:latin typeface="Arial" charset="0"/>
                <a:ea typeface="ＭＳ Ｐゴシック"/>
              </a:rPr>
              <a:t> to complete.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18DFFB-FBDE-4442-BB0F-8DF90315F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17"/>
    </mc:Choice>
    <mc:Fallback>
      <p:transition spd="slow" advTm="27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THIS SESSION’S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4" y="1564675"/>
            <a:ext cx="10874043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 &amp; characterise Communities of Practice (CoPs)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the evolution of CoPs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the core components of CoPs such as shared repertoires, joint enterprise and mutual engagement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 CoPs in industry &amp; project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Explore how CoPs will feature in your roles as ICT Professionals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more knowledgeable leaving than arriving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0A9DAF-3968-4818-80A2-F27530EE6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4560"/>
      </p:ext>
    </p:extLst>
  </p:cSld>
  <p:clrMapOvr>
    <a:masterClrMapping/>
  </p:clrMapOvr>
  <p:transition advTm="485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03367-2EA3-4C9B-9FD5-9279FEC53411}"/>
              </a:ext>
            </a:extLst>
          </p:cNvPr>
          <p:cNvSpPr txBox="1"/>
          <p:nvPr/>
        </p:nvSpPr>
        <p:spPr>
          <a:xfrm>
            <a:off x="2591410" y="1933330"/>
            <a:ext cx="9156090" cy="435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 of Practice, often simply referred to as CoPs, are groups of people who </a:t>
            </a:r>
            <a:r>
              <a:rPr lang="en-US" sz="3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share a concern or a passion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something </a:t>
            </a:r>
            <a:r>
              <a:rPr lang="en-US" sz="3600" dirty="0">
                <a:solidFill>
                  <a:schemeClr val="bg1"/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they do and learn how to do it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</a:t>
            </a: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interact regularly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(Wenger, 2008, p. 1).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you been in a group with these characteristics?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593" y="427217"/>
            <a:ext cx="1185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COMMUNITIES OF PRACTICE (CoPs)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5928F-A379-4260-A3A0-107BAFD686D4}"/>
              </a:ext>
            </a:extLst>
          </p:cNvPr>
          <p:cNvSpPr txBox="1"/>
          <p:nvPr/>
        </p:nvSpPr>
        <p:spPr>
          <a:xfrm>
            <a:off x="335593" y="3156998"/>
            <a:ext cx="151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16467-CFFE-4B7C-A63E-B521E948100F}"/>
              </a:ext>
            </a:extLst>
          </p:cNvPr>
          <p:cNvSpPr txBox="1"/>
          <p:nvPr/>
        </p:nvSpPr>
        <p:spPr>
          <a:xfrm>
            <a:off x="335593" y="3718394"/>
            <a:ext cx="151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7DBA7-7647-4C87-AA35-BF3FA1F1EFF9}"/>
              </a:ext>
            </a:extLst>
          </p:cNvPr>
          <p:cNvSpPr txBox="1"/>
          <p:nvPr/>
        </p:nvSpPr>
        <p:spPr>
          <a:xfrm>
            <a:off x="335593" y="4293022"/>
            <a:ext cx="152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1AD5FB-69A5-4500-A214-8F9538E2D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458"/>
      </p:ext>
    </p:extLst>
  </p:cSld>
  <p:clrMapOvr>
    <a:masterClrMapping/>
  </p:clrMapOvr>
  <p:transition advTm="646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166370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group of people who have a shared past, hope to have a shared future, have some form of acquiring new members, and have some means of recognizing and maintaining differences between themselves and other communities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(Traweek 1988).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Self-reproducing, emergent and evolving entities that frequently extend beyond formal organisational structures (Schlager and Fusco 2003).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CoPs should be designed for evolution “because communities are built on existing networks and evolve beyond any particular design, the purpose of a design is not to impose a structure but to help the community develop” (Wenger, McDermott, &amp; Snyder, 2002, p. 53).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Communities may emerge naturally or may be created deliberately according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Fontaine (2001).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9D4B0-1C15-48E7-A3EE-947B9BE27DF7}"/>
              </a:ext>
            </a:extLst>
          </p:cNvPr>
          <p:cNvSpPr txBox="1"/>
          <p:nvPr/>
        </p:nvSpPr>
        <p:spPr>
          <a:xfrm>
            <a:off x="335593" y="427217"/>
            <a:ext cx="1185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COMMUNITIES OF PRACTICE (CoPs) /2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B0461F-79BD-4DBC-B106-C5576DC51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5650"/>
      </p:ext>
    </p:extLst>
  </p:cSld>
  <p:clrMapOvr>
    <a:masterClrMapping/>
  </p:clrMapOvr>
  <p:transition advTm="688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LEGITIMATE PERIPHERAL PARTICIPATION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10660402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CoPs have their origin in the theory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Legitimate Peripheral Participation.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LPP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which newcomers and old-timers become a part of a community of practice”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(Lave &amp; Wenger, 1991, p. 29).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assumption underlying CoP theory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learning occurs not only as a cognitive change in the learner but also as a social trajectory within a group.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social identities of learners change as the learners become recognized as experts within a social group that shares a set of practices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Job-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Sluder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Barab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2004, p. 377).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4F183D-A0D1-4FE2-90C2-D4E7BFEBF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2994"/>
      </p:ext>
    </p:extLst>
  </p:cSld>
  <p:clrMapOvr>
    <a:masterClrMapping/>
  </p:clrMapOvr>
  <p:transition advTm="489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EVOLUTION OF CoP 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6F22-B3D6-44B7-A031-85F5B22CD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247" y="1662470"/>
            <a:ext cx="3513455" cy="401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8" y="1548170"/>
            <a:ext cx="7917202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claims processors and Xerox photocopy machine repair technicians.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networking and sharing their experiences the claims processors and repair technicians improved their efficiency, effectiveness, created positive customer satisfaction and increased business value for their organisation.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C9A40B-A3EB-4961-970E-ABE344EC4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9444"/>
      </p:ext>
    </p:extLst>
  </p:cSld>
  <p:clrMapOvr>
    <a:masterClrMapping/>
  </p:clrMapOvr>
  <p:transition advTm="69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593" y="427217"/>
            <a:ext cx="1185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CoP STAGES OF 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A4557-0168-4AD1-8405-3E311873D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1" y="1700729"/>
            <a:ext cx="8894677" cy="47300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9E3049-B829-452C-9993-C29541CF2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79185"/>
      </p:ext>
    </p:extLst>
  </p:cSld>
  <p:clrMapOvr>
    <a:masterClrMapping/>
  </p:clrMapOvr>
  <p:transition advTm="1055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highlight>
                  <a:srgbClr val="FF0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INDICATORS OF CoPs / SIGNS TO LOOK FOR…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528297" y="1548170"/>
            <a:ext cx="11157021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a range of indicators of a CoP.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having a strong sense of identity tied to the community.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practice of the community being not fully captured in formal procedures.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continuing mutual relationships (which may be harmonious or conflicting) for members of the community.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rapid flow of information between and among members which Nickols (2000) calls a really effective ‘grapevine’.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Behaviour patterns which indicate members of the community such as gestures, postures and even seating patterns in meetings.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193DCE-2499-41E3-B100-3978EB2D7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7013"/>
      </p:ext>
    </p:extLst>
  </p:cSld>
  <p:clrMapOvr>
    <a:masterClrMapping/>
  </p:clrMapOvr>
  <p:transition advTm="397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1010</Words>
  <Application>Microsoft Office PowerPoint</Application>
  <PresentationFormat>Widescreen</PresentationFormat>
  <Paragraphs>101</Paragraphs>
  <Slides>15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Barlow Light</vt:lpstr>
      <vt:lpstr>Barlow SemiBold</vt:lpstr>
      <vt:lpstr>Calibri</vt:lpstr>
      <vt:lpstr>Calibri Light</vt:lpstr>
      <vt:lpstr>Corbel</vt:lpstr>
      <vt:lpstr>Courier New</vt:lpstr>
      <vt:lpstr>Wingdings</vt:lpstr>
      <vt:lpstr>Wingdings 2</vt:lpstr>
      <vt:lpstr>Wingdings 3</vt:lpstr>
      <vt:lpstr>Module</vt:lpstr>
      <vt:lpstr>1_Module</vt:lpstr>
      <vt:lpstr>Communities of Practice (CoPs): Presentation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Sargent</dc:creator>
  <cp:lastModifiedBy>Stuart McLoughlin</cp:lastModifiedBy>
  <cp:revision>173</cp:revision>
  <dcterms:created xsi:type="dcterms:W3CDTF">2020-03-27T08:41:07Z</dcterms:created>
  <dcterms:modified xsi:type="dcterms:W3CDTF">2022-12-22T02:14:22Z</dcterms:modified>
</cp:coreProperties>
</file>